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319" r:id="rId3"/>
    <p:sldId id="302" r:id="rId4"/>
    <p:sldId id="300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6" r:id="rId18"/>
    <p:sldId id="315" r:id="rId19"/>
    <p:sldId id="357" r:id="rId20"/>
    <p:sldId id="365" r:id="rId21"/>
    <p:sldId id="318" r:id="rId22"/>
    <p:sldId id="320" r:id="rId23"/>
    <p:sldId id="321" r:id="rId24"/>
    <p:sldId id="322" r:id="rId25"/>
    <p:sldId id="323" r:id="rId26"/>
    <p:sldId id="325" r:id="rId27"/>
    <p:sldId id="324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55" r:id="rId37"/>
    <p:sldId id="334" r:id="rId38"/>
    <p:sldId id="335" r:id="rId39"/>
    <p:sldId id="336" r:id="rId40"/>
    <p:sldId id="337" r:id="rId41"/>
    <p:sldId id="338" r:id="rId42"/>
    <p:sldId id="349" r:id="rId43"/>
    <p:sldId id="350" r:id="rId44"/>
    <p:sldId id="351" r:id="rId45"/>
    <p:sldId id="352" r:id="rId46"/>
    <p:sldId id="353" r:id="rId47"/>
    <p:sldId id="356" r:id="rId48"/>
    <p:sldId id="339" r:id="rId49"/>
    <p:sldId id="340" r:id="rId50"/>
    <p:sldId id="341" r:id="rId51"/>
    <p:sldId id="343" r:id="rId52"/>
    <p:sldId id="344" r:id="rId53"/>
    <p:sldId id="345" r:id="rId54"/>
    <p:sldId id="369" r:id="rId55"/>
    <p:sldId id="370" r:id="rId56"/>
    <p:sldId id="371" r:id="rId57"/>
    <p:sldId id="372" r:id="rId58"/>
    <p:sldId id="301" r:id="rId5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48ECD3E9-FCAE-4355-98A3-274735CEE95D}">
          <p14:sldIdLst>
            <p14:sldId id="319"/>
          </p14:sldIdLst>
        </p14:section>
        <p14:section name="ההתקנה עצמה" id="{4000C513-3555-46EA-912C-34C9FFD5020E}">
          <p14:sldIdLst>
            <p14:sldId id="302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5"/>
            <p14:sldId id="357"/>
            <p14:sldId id="365"/>
            <p14:sldId id="318"/>
          </p14:sldIdLst>
        </p14:section>
        <p14:section name="התאמת LyX לעבודה בעברית" id="{2C4ED281-4143-4571-8ABD-FD3C2A0B7260}">
          <p14:sldIdLst>
            <p14:sldId id="320"/>
            <p14:sldId id="321"/>
            <p14:sldId id="322"/>
            <p14:sldId id="323"/>
            <p14:sldId id="325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55"/>
            <p14:sldId id="334"/>
            <p14:sldId id="335"/>
            <p14:sldId id="336"/>
            <p14:sldId id="337"/>
            <p14:sldId id="338"/>
            <p14:sldId id="349"/>
            <p14:sldId id="350"/>
            <p14:sldId id="351"/>
            <p14:sldId id="352"/>
            <p14:sldId id="353"/>
            <p14:sldId id="356"/>
            <p14:sldId id="339"/>
          </p14:sldIdLst>
        </p14:section>
        <p14:section name="התאמות נוספות" id="{2B9A737E-5319-4CA5-8280-486D441A746E}">
          <p14:sldIdLst>
            <p14:sldId id="340"/>
            <p14:sldId id="341"/>
            <p14:sldId id="343"/>
            <p14:sldId id="344"/>
            <p14:sldId id="345"/>
          </p14:sldIdLst>
        </p14:section>
        <p14:section name="בדיקת ההתקנה" id="{1C3CFE53-762E-497E-B0AB-A01B7406E93E}">
          <p14:sldIdLst>
            <p14:sldId id="369"/>
            <p14:sldId id="370"/>
            <p14:sldId id="371"/>
            <p14:sldId id="372"/>
          </p14:sldIdLst>
        </p14:section>
        <p14:section name="מקורות" id="{DCEFD354-75EF-4384-9ABF-74EC935A3296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084149"/>
    <a:srgbClr val="CBC6C5"/>
    <a:srgbClr val="8E0000"/>
    <a:srgbClr val="118191"/>
    <a:srgbClr val="FFFF66"/>
    <a:srgbClr val="FF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3DF76-6EE9-40DD-B690-2248E59FD7B4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EE362-B581-4229-BEE0-F8DE95E9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EE362-B581-4229-BEE0-F8DE95E906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7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כ"ט/אדר/תשפ"ה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srayaa.wixsite.com/math/variou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install/windows/install_LyX.pdf" TargetMode="Externa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5" Type="http://schemas.openxmlformats.org/officeDocument/2006/relationships/slide" Target="slide49.xml"/><Relationship Id="rId4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yx.org/Download#toc3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lyx.srayaa.com/install/test.lyx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mkali56.wixsite.com/madlyx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A8211-DB32-1D5A-620F-3DC8E1FDC38A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Windows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36DAA-E49F-101A-05A0-D76017687CE3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 err="1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- הכל על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2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18B54-7A52-CD07-951D-AE608D16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3DC4A8B-3B89-61C5-02F6-3ECA6C19812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C7FF8-CC6B-29A4-48AA-016028C22AF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המיקום של ההתקנה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560A37-18D9-42D8-8878-8FAE4232EDD4}"/>
              </a:ext>
            </a:extLst>
          </p:cNvPr>
          <p:cNvGrpSpPr/>
          <p:nvPr/>
        </p:nvGrpSpPr>
        <p:grpSpPr>
          <a:xfrm>
            <a:off x="2119540" y="1661993"/>
            <a:ext cx="7927990" cy="5216585"/>
            <a:chOff x="2119540" y="1661993"/>
            <a:chExt cx="7927990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D9121C-BA90-D6E2-F297-015863723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00" t="5010" r="18374" b="18925"/>
            <a:stretch/>
          </p:blipFill>
          <p:spPr>
            <a:xfrm>
              <a:off x="2119540" y="1661993"/>
              <a:ext cx="7927990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0E2014-B59A-A9D3-127C-8616937F36B5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A402ECD-33E0-80B8-33B9-679D44BC34CF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6137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BE22E-EF2A-B8CA-002A-5162CEA1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99666D0-573C-21D1-DAB4-602AFEFC624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B4653-A9FD-6A36-A901-F13A4946F8A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נגלול ונסמן את השפות שבהן נרצה לכתוב...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986A16-2749-07B5-F671-FEE2191452AA}"/>
              </a:ext>
            </a:extLst>
          </p:cNvPr>
          <p:cNvGrpSpPr/>
          <p:nvPr/>
        </p:nvGrpSpPr>
        <p:grpSpPr>
          <a:xfrm>
            <a:off x="2119540" y="1661993"/>
            <a:ext cx="7927990" cy="5216585"/>
            <a:chOff x="2119540" y="1661993"/>
            <a:chExt cx="7927990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201BE9-9B57-9F48-A51B-983DCC0C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15" t="5010" r="18359" b="18925"/>
            <a:stretch/>
          </p:blipFill>
          <p:spPr>
            <a:xfrm>
              <a:off x="2119540" y="1661993"/>
              <a:ext cx="7927990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FC44F3-E6D4-7C07-F8E3-F95E1A37BD50}"/>
                </a:ext>
              </a:extLst>
            </p:cNvPr>
            <p:cNvSpPr/>
            <p:nvPr/>
          </p:nvSpPr>
          <p:spPr>
            <a:xfrm>
              <a:off x="5452755" y="4165656"/>
              <a:ext cx="1434244" cy="15333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BD933674-BDBC-A3ED-C1E4-4FB2FC8594A6}"/>
                </a:ext>
              </a:extLst>
            </p:cNvPr>
            <p:cNvSpPr/>
            <p:nvPr/>
          </p:nvSpPr>
          <p:spPr>
            <a:xfrm flipH="1">
              <a:off x="6972063" y="4270285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3461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A7E55-C7C3-FBA2-61C2-ED773DC7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1A6C467-2083-907F-3B00-B7459B08336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DDDBA-CE4C-7CAE-86B5-88F791D7189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78FDA-9DAC-94EE-2D76-4826CCE8F067}"/>
              </a:ext>
            </a:extLst>
          </p:cNvPr>
          <p:cNvGrpSpPr/>
          <p:nvPr/>
        </p:nvGrpSpPr>
        <p:grpSpPr>
          <a:xfrm>
            <a:off x="2119539" y="1661993"/>
            <a:ext cx="7927991" cy="5216585"/>
            <a:chOff x="2119539" y="1661993"/>
            <a:chExt cx="7927991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13D728-200D-0011-93BC-9439791B0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39" t="4934" r="18335" b="19000"/>
            <a:stretch/>
          </p:blipFill>
          <p:spPr>
            <a:xfrm>
              <a:off x="2119539" y="1661993"/>
              <a:ext cx="7927991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27B7BB-6FB6-32CB-7A2D-4AB1C8D47F87}"/>
                </a:ext>
              </a:extLst>
            </p:cNvPr>
            <p:cNvSpPr/>
            <p:nvPr/>
          </p:nvSpPr>
          <p:spPr>
            <a:xfrm>
              <a:off x="5452755" y="4165656"/>
              <a:ext cx="1434244" cy="15333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563446-F468-E039-087C-3479C4EF99DA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1788D36-AAAB-72C9-074F-C545332542BC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57338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20395-2F68-C1C6-F848-8F67E1C7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4A0707-3A74-7A64-FF7D-39B270880A7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2DF61-C7B8-FCBA-96B4-B25A02A14FB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נאשר את התיקייה שבה יופיע קיצור הדרך לתוכנה בתפריט ה"התחל".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082F8F-1D25-CB72-1455-8C7FE479A6F5}"/>
              </a:ext>
            </a:extLst>
          </p:cNvPr>
          <p:cNvGrpSpPr/>
          <p:nvPr/>
        </p:nvGrpSpPr>
        <p:grpSpPr>
          <a:xfrm>
            <a:off x="2119539" y="1661992"/>
            <a:ext cx="7927991" cy="5216585"/>
            <a:chOff x="2119539" y="1661992"/>
            <a:chExt cx="7927991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F954DBC-09F2-FADA-EEFA-EA875F4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5010" r="18272" b="18925"/>
            <a:stretch/>
          </p:blipFill>
          <p:spPr>
            <a:xfrm>
              <a:off x="2119539" y="1661992"/>
              <a:ext cx="7927991" cy="52165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A6AFB8-28BA-EB14-4367-E6A7C89D848B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3CD0A34-2F90-1FB0-8CD1-888A3F542471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53674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D3B5A-895C-27D9-7E10-86458E7AF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163562-4478-AB0A-D3F3-87FF8D3D2C9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6CC7A-40FB-D07B-B278-BDA16B1E1267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נוודא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מצאה את הניתוב הנכון של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שהוא: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C:\texlive\</a:t>
            </a:r>
            <a:r>
              <a:rPr lang="en-US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&lt;year&gt;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\bin\windows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כאשר </a:t>
            </a:r>
            <a:r>
              <a:rPr lang="en-US" sz="2400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&lt;year&gt;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היא שנת היציאה של גירסת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שהתקנו (בד"כ זוהי השנה הנוכחית).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640281-7F44-6B1B-5F84-220BEE058943}"/>
              </a:ext>
            </a:extLst>
          </p:cNvPr>
          <p:cNvGrpSpPr/>
          <p:nvPr/>
        </p:nvGrpSpPr>
        <p:grpSpPr>
          <a:xfrm>
            <a:off x="2119539" y="2400657"/>
            <a:ext cx="7927991" cy="4477920"/>
            <a:chOff x="2119539" y="2400657"/>
            <a:chExt cx="7927991" cy="44779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A5069E-BACF-BE43-B310-4E823358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15781" r="18272" b="18925"/>
            <a:stretch/>
          </p:blipFill>
          <p:spPr>
            <a:xfrm>
              <a:off x="2119539" y="2400657"/>
              <a:ext cx="7927991" cy="44779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E8E6CD-4BFB-EE90-C154-9993EF148306}"/>
                </a:ext>
              </a:extLst>
            </p:cNvPr>
            <p:cNvSpPr/>
            <p:nvPr/>
          </p:nvSpPr>
          <p:spPr>
            <a:xfrm>
              <a:off x="4198114" y="4747197"/>
              <a:ext cx="1564733" cy="27136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125F3-EEE4-C5B7-A1C3-45BAB887A0C2}"/>
                </a:ext>
              </a:extLst>
            </p:cNvPr>
            <p:cNvSpPr/>
            <p:nvPr/>
          </p:nvSpPr>
          <p:spPr>
            <a:xfrm>
              <a:off x="7718879" y="4747197"/>
              <a:ext cx="306549" cy="27136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2BBDA9A-882F-1577-43FF-A8B31D639768}"/>
                </a:ext>
              </a:extLst>
            </p:cNvPr>
            <p:cNvSpPr/>
            <p:nvPr/>
          </p:nvSpPr>
          <p:spPr>
            <a:xfrm flipH="1">
              <a:off x="8117840" y="4642152"/>
              <a:ext cx="913501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9D64A7-D4A7-AF85-E494-214724A372FB}"/>
              </a:ext>
            </a:extLst>
          </p:cNvPr>
          <p:cNvSpPr txBox="1"/>
          <p:nvPr/>
        </p:nvSpPr>
        <p:spPr>
          <a:xfrm flipH="1">
            <a:off x="8621087" y="2933029"/>
            <a:ext cx="3330120" cy="1631216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נצא מנקודת הנחה ש-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מצאה את הניתוב הנכון. רק אם אנחנו בטוחים שלא, נשנה את הניתוב ע"י לחיצה על שלוש הנקודות שבצד.</a:t>
            </a:r>
          </a:p>
        </p:txBody>
      </p:sp>
    </p:spTree>
    <p:extLst>
      <p:ext uri="{BB962C8B-B14F-4D97-AF65-F5344CB8AC3E}">
        <p14:creationId xmlns:p14="http://schemas.microsoft.com/office/powerpoint/2010/main" val="316227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BC67B-4A3F-7601-CA0D-C47D8CAC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0F775D-D67D-6BBF-489A-DBE9335DE40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80DA7-9BE0-E217-A5F1-C797F8E91AE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Install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16FE6F-D0EB-7079-45ED-10C014C632FC}"/>
              </a:ext>
            </a:extLst>
          </p:cNvPr>
          <p:cNvGrpSpPr/>
          <p:nvPr/>
        </p:nvGrpSpPr>
        <p:grpSpPr>
          <a:xfrm>
            <a:off x="2119539" y="1661992"/>
            <a:ext cx="7927991" cy="5216585"/>
            <a:chOff x="2119539" y="1661992"/>
            <a:chExt cx="7927991" cy="5216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7B4C54-92B1-217C-64D3-31728698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701" t="5010" r="18272" b="18925"/>
            <a:stretch/>
          </p:blipFill>
          <p:spPr>
            <a:xfrm>
              <a:off x="2119539" y="1661992"/>
              <a:ext cx="7927991" cy="52165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31E72D-4B1E-4854-DA2A-53F452F580B9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3F2AD75-CFAF-2EB9-7AA9-1E52097E49C4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7514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B0950-01B1-77D0-C608-5FF0F38E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6592A-6DC3-0BE1-3A2B-E54307CD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1" t="5011" r="18313" b="18922"/>
          <a:stretch/>
        </p:blipFill>
        <p:spPr>
          <a:xfrm>
            <a:off x="2119539" y="1661992"/>
            <a:ext cx="7927991" cy="521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EA6FD1-8AD8-7CD3-9F1D-16A27B96F0C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D1347-E4B7-7CB0-AD21-1B2BCF9188A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יתחיל תהליך ההתקנה.</a:t>
            </a:r>
          </a:p>
        </p:txBody>
      </p:sp>
    </p:spTree>
    <p:extLst>
      <p:ext uri="{BB962C8B-B14F-4D97-AF65-F5344CB8AC3E}">
        <p14:creationId xmlns:p14="http://schemas.microsoft.com/office/powerpoint/2010/main" val="426667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6A85F-51A5-BD47-016D-AC8D7FE4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CAEC2D0-D41E-0EC5-AFFE-3E5474E2BCA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1524B-B984-BD70-06F7-F448536A845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עוד שני צילומי מסך מהתהליך כי אני אדם נדיב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6A629-0683-AEA2-CCE3-CB7C6E4D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t="20776" r="30843" b="27131"/>
          <a:stretch/>
        </p:blipFill>
        <p:spPr>
          <a:xfrm>
            <a:off x="1249872" y="1661994"/>
            <a:ext cx="4710224" cy="3572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DC1B9-2272-6925-41F3-E64703464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24" t="20776" r="30843" b="27131"/>
          <a:stretch/>
        </p:blipFill>
        <p:spPr>
          <a:xfrm>
            <a:off x="6231905" y="2870791"/>
            <a:ext cx="4710224" cy="35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7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37AC1E-3B4A-E863-492B-B5CBDC673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DA3CF-F32F-D5D1-271B-13D44399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12" t="4974" r="16453" b="18961"/>
          <a:stretch/>
        </p:blipFill>
        <p:spPr>
          <a:xfrm>
            <a:off x="1488558" y="1661992"/>
            <a:ext cx="8782493" cy="521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0F411-BCB6-92C2-5263-0484E5C9F55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60A9C-8220-B5D9-5901-9D66C0031AF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נפתח פתאום חלון שחור לא צריך להיבהל אלא רק לחכות.</a:t>
            </a:r>
          </a:p>
        </p:txBody>
      </p:sp>
    </p:spTree>
    <p:extLst>
      <p:ext uri="{BB962C8B-B14F-4D97-AF65-F5344CB8AC3E}">
        <p14:creationId xmlns:p14="http://schemas.microsoft.com/office/powerpoint/2010/main" val="175627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B5ABB-F0D8-8765-7E50-D09838F5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812D0-7CB5-C82C-BD19-DBDE1AFD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86" t="10396" r="18287" b="18925"/>
          <a:stretch/>
        </p:blipFill>
        <p:spPr>
          <a:xfrm>
            <a:off x="2119539" y="2031326"/>
            <a:ext cx="7927991" cy="4847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7D611C-5125-6FFF-2A18-28BD978EBFE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971EF-E7E0-F569-027B-009C4356821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בשלב הזה עלולה לצוץ שגיאה האומרת שא"א להתקין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he_IL.dic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 לא קובץ חשוב (מילון המאפשר בדיקת איות), וניתן לוותר על התקנתו.</a:t>
            </a:r>
          </a:p>
        </p:txBody>
      </p:sp>
    </p:spTree>
    <p:extLst>
      <p:ext uri="{BB962C8B-B14F-4D97-AF65-F5344CB8AC3E}">
        <p14:creationId xmlns:p14="http://schemas.microsoft.com/office/powerpoint/2010/main" val="337527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לארבעה חלקים: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ההתקנה עצמה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נתקין את התוכנה עם כל החלקים הדרושים. ההדרכה בחלק זה מניחה שהתקנתם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(ולא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MiKTeX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אם 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MiKTeX</a:t>
            </a:r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גשו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למדריך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הזה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התאמת </a:t>
            </a:r>
            <a:r>
              <a:rPr lang="en-US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LyX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לעבודה בעברית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כאן נבצע הגדרות הכרחיות עבור עבודה עם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בעברית.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התאמות נוספות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האחרון נמליץ על כמה התאמות נוספות שלדעת הכותב מוסיפות לנוחות העבודה.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בדיקת ההתקנה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נבדוק שהכול פועל כראוי.</a:t>
            </a:r>
          </a:p>
        </p:txBody>
      </p:sp>
    </p:spTree>
    <p:extLst>
      <p:ext uri="{BB962C8B-B14F-4D97-AF65-F5344CB8AC3E}">
        <p14:creationId xmlns:p14="http://schemas.microsoft.com/office/powerpoint/2010/main" val="2731782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A10D91-66E9-0135-4072-CC0499A6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26014A-A9F5-752B-8F76-77576FB5EDB9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B6942-4183-33DD-0D5E-8DE570715CB6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כך נראה המסך כשצצה השגיאה הנ"ל, כאמור אין בשגיאה זו בעיה רצינית.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ונמשיך את ההתקנה.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023E1A-6DAB-0D76-7113-B90B4D86BBF1}"/>
              </a:ext>
            </a:extLst>
          </p:cNvPr>
          <p:cNvGrpSpPr/>
          <p:nvPr/>
        </p:nvGrpSpPr>
        <p:grpSpPr>
          <a:xfrm>
            <a:off x="2144470" y="2031326"/>
            <a:ext cx="7903060" cy="4847251"/>
            <a:chOff x="2144470" y="2031326"/>
            <a:chExt cx="7903060" cy="48472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74F69-662F-1DD7-75F6-ED078850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8" t="10315" r="18290" b="19005"/>
            <a:stretch/>
          </p:blipFill>
          <p:spPr>
            <a:xfrm>
              <a:off x="2144470" y="2031326"/>
              <a:ext cx="7903060" cy="48472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0D76CF-89DE-4694-32D4-55C2FBC64243}"/>
                </a:ext>
              </a:extLst>
            </p:cNvPr>
            <p:cNvSpPr/>
            <p:nvPr/>
          </p:nvSpPr>
          <p:spPr>
            <a:xfrm>
              <a:off x="7005115" y="5096578"/>
              <a:ext cx="842822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152E38F-CBD9-D517-5012-9866AB6F67CB}"/>
                </a:ext>
              </a:extLst>
            </p:cNvPr>
            <p:cNvSpPr/>
            <p:nvPr/>
          </p:nvSpPr>
          <p:spPr>
            <a:xfrm>
              <a:off x="6007549" y="5027113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6F25CF-60DA-8DC9-7C19-B62EFA665D4D}"/>
              </a:ext>
            </a:extLst>
          </p:cNvPr>
          <p:cNvSpPr txBox="1"/>
          <p:nvPr/>
        </p:nvSpPr>
        <p:spPr>
          <a:xfrm flipH="1">
            <a:off x="978194" y="3075057"/>
            <a:ext cx="2488019" cy="707886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הבעיה הזו נובעת מחיבור איטי לרשת.</a:t>
            </a:r>
          </a:p>
        </p:txBody>
      </p:sp>
    </p:spTree>
    <p:extLst>
      <p:ext uri="{BB962C8B-B14F-4D97-AF65-F5344CB8AC3E}">
        <p14:creationId xmlns:p14="http://schemas.microsoft.com/office/powerpoint/2010/main" val="2193745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A79804-1D29-DDE4-EDB7-FC01A889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87D2F-BB88-131C-BB0C-B4DEB11B9CA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C17CB-8065-3FC9-1BDB-23313CD2541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זהו, סיימנו את תהליך ההתקנה,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Finish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ונעבור לשלב הבא.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173D26-9BE5-709C-E115-49182E8F98E3}"/>
              </a:ext>
            </a:extLst>
          </p:cNvPr>
          <p:cNvGrpSpPr/>
          <p:nvPr/>
        </p:nvGrpSpPr>
        <p:grpSpPr>
          <a:xfrm>
            <a:off x="2119539" y="1661991"/>
            <a:ext cx="7927992" cy="5216585"/>
            <a:chOff x="2119539" y="1661991"/>
            <a:chExt cx="7927992" cy="5216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21ACDBC-DB54-0BB2-9C3A-CA05AAF07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687" t="5010" r="18287" b="18925"/>
            <a:stretch/>
          </p:blipFill>
          <p:spPr>
            <a:xfrm>
              <a:off x="2119539" y="1661991"/>
              <a:ext cx="7927992" cy="52165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7CED14-99D8-68BF-EF55-6CD0E7BB5ED1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4CCB3EA-B1E3-7FF1-AD07-A599AFB16807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E8586A-3285-C08E-B609-47FEFA0D31F6}"/>
                </a:ext>
              </a:extLst>
            </p:cNvPr>
            <p:cNvSpPr/>
            <p:nvPr/>
          </p:nvSpPr>
          <p:spPr>
            <a:xfrm>
              <a:off x="5462103" y="4259650"/>
              <a:ext cx="811660" cy="24051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5CF324E-898D-FDAF-79C1-694C3B31A7A7}"/>
                </a:ext>
              </a:extLst>
            </p:cNvPr>
            <p:cNvSpPr/>
            <p:nvPr/>
          </p:nvSpPr>
          <p:spPr>
            <a:xfrm flipH="1">
              <a:off x="6346338" y="4138737"/>
              <a:ext cx="913501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8B3CE0-DA61-2C3E-968E-825ECA459163}"/>
              </a:ext>
            </a:extLst>
          </p:cNvPr>
          <p:cNvSpPr txBox="1"/>
          <p:nvPr/>
        </p:nvSpPr>
        <p:spPr>
          <a:xfrm flipH="1">
            <a:off x="8623005" y="3207282"/>
            <a:ext cx="3287266" cy="1938992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אם נרצה להפעיל את 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מייד, נוכל לסמן את התיבה שמשמאל לכיתוב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Launch LyX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לפני הלחיצה על "</a:t>
            </a:r>
            <a:r>
              <a:rPr lang="en-US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Finish</a:t>
            </a:r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76459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4540D-2FF7-AAB5-AE5B-D7F5CCC0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615B70-0B68-F23C-B54A-591E159123A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C682-24E3-B6F2-F108-21230EAEE93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בתפריט ההתחלה (או בשורת החיפוש) נחפש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ונפעיל אותה, זו גם ההזדמנות ליצור לה קיצור דרך או להצמיד אותה לשורת המשימות.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AF274F-0ACE-F89F-3D77-89F4B1E4144B}"/>
              </a:ext>
            </a:extLst>
          </p:cNvPr>
          <p:cNvGrpSpPr/>
          <p:nvPr/>
        </p:nvGrpSpPr>
        <p:grpSpPr>
          <a:xfrm>
            <a:off x="2380177" y="2031326"/>
            <a:ext cx="6657497" cy="4826674"/>
            <a:chOff x="2380177" y="2031326"/>
            <a:chExt cx="6657497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84BDC2-BA39-4434-F037-E5FA485F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013" r="37846"/>
            <a:stretch/>
          </p:blipFill>
          <p:spPr>
            <a:xfrm>
              <a:off x="3239785" y="2031326"/>
              <a:ext cx="5797889" cy="482667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3941FD-2212-3980-3C0A-FF188E945AE4}"/>
                </a:ext>
              </a:extLst>
            </p:cNvPr>
            <p:cNvSpPr/>
            <p:nvPr/>
          </p:nvSpPr>
          <p:spPr>
            <a:xfrm>
              <a:off x="3260333" y="6531795"/>
              <a:ext cx="736617" cy="30609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297F431-B0C0-2838-BBF6-3CC2961131BC}"/>
                </a:ext>
              </a:extLst>
            </p:cNvPr>
            <p:cNvSpPr/>
            <p:nvPr/>
          </p:nvSpPr>
          <p:spPr>
            <a:xfrm>
              <a:off x="2380177" y="317525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F34FDB-162C-82E8-238C-46DC7ED7DAB6}"/>
                </a:ext>
              </a:extLst>
            </p:cNvPr>
            <p:cNvSpPr/>
            <p:nvPr/>
          </p:nvSpPr>
          <p:spPr>
            <a:xfrm>
              <a:off x="3423008" y="3143457"/>
              <a:ext cx="736618" cy="51414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E5A7D36-F7B8-36A3-9197-7654429303E5}"/>
                </a:ext>
              </a:extLst>
            </p:cNvPr>
            <p:cNvSpPr/>
            <p:nvPr/>
          </p:nvSpPr>
          <p:spPr>
            <a:xfrm>
              <a:off x="3351238" y="5509592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298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58227-C59B-E0C1-3AE1-C06B5350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05D92B-C8B6-0BE1-B67A-BD9F261CB53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EB08-71AC-8245-EDD5-CC2D01DB2D8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שפת הממשק של המחשב היא עברית, סביר להניח שגם הממשק של התוכנה יהיה בעברית (כמתואר בצילום המסך); אחרת, עיברו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/>
              </a:rPr>
              <a:t>#30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F014E6-AC6F-A16F-6ADD-88E46CC41666}"/>
              </a:ext>
            </a:extLst>
          </p:cNvPr>
          <p:cNvGrpSpPr/>
          <p:nvPr/>
        </p:nvGrpSpPr>
        <p:grpSpPr>
          <a:xfrm>
            <a:off x="1247102" y="2031326"/>
            <a:ext cx="9692640" cy="4826674"/>
            <a:chOff x="1247102" y="2031326"/>
            <a:chExt cx="9692640" cy="4826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66EFB7-1233-FB44-4EF3-D96B2264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1472"/>
            <a:stretch/>
          </p:blipFill>
          <p:spPr>
            <a:xfrm>
              <a:off x="1247102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4DC9E83-52A4-1D16-4D2F-A67826823EE2}"/>
                </a:ext>
              </a:extLst>
            </p:cNvPr>
            <p:cNvSpPr/>
            <p:nvPr/>
          </p:nvSpPr>
          <p:spPr>
            <a:xfrm>
              <a:off x="6165459" y="209376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C518E0-40C9-BEF2-7C86-04188072F926}"/>
                </a:ext>
              </a:extLst>
            </p:cNvPr>
            <p:cNvSpPr/>
            <p:nvPr/>
          </p:nvSpPr>
          <p:spPr>
            <a:xfrm>
              <a:off x="7142769" y="2183529"/>
              <a:ext cx="3796973" cy="2719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3334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4DF9A-C3AC-588C-4571-0B1D3FD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2FF8D5-B320-904C-4669-583771AB9ED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0DB4E-AA08-1121-39A7-BBA350D109E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אנחנו לא רוצים שזה יהיה המצב, משום שבכל המדריכים שנראה בהמשך יהיו צילומי מסך באנגלית. לכן נלחץ על "כלים" -&gt; "העדפות" 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BB674-B5FB-148D-986C-BBB6D90AFFB1}"/>
              </a:ext>
            </a:extLst>
          </p:cNvPr>
          <p:cNvGrpSpPr/>
          <p:nvPr/>
        </p:nvGrpSpPr>
        <p:grpSpPr>
          <a:xfrm>
            <a:off x="1249871" y="2031326"/>
            <a:ext cx="9692640" cy="4826674"/>
            <a:chOff x="1249871" y="2031326"/>
            <a:chExt cx="9692640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2AE352-1809-73F0-ADFD-71E2B4B3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871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A3134EF-5BD3-F81E-A76E-8CCB342E8D46}"/>
                </a:ext>
              </a:extLst>
            </p:cNvPr>
            <p:cNvSpPr/>
            <p:nvPr/>
          </p:nvSpPr>
          <p:spPr>
            <a:xfrm>
              <a:off x="5825303" y="340077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6E6D16-A84B-DE00-C103-7E1ED23712DA}"/>
                </a:ext>
              </a:extLst>
            </p:cNvPr>
            <p:cNvSpPr/>
            <p:nvPr/>
          </p:nvSpPr>
          <p:spPr>
            <a:xfrm>
              <a:off x="7592602" y="2176272"/>
              <a:ext cx="44178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5343F6F-C8EA-9B8F-763A-D2BA0CF34451}"/>
                </a:ext>
              </a:extLst>
            </p:cNvPr>
            <p:cNvSpPr/>
            <p:nvPr/>
          </p:nvSpPr>
          <p:spPr>
            <a:xfrm flipH="1">
              <a:off x="8133942" y="207804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CC5AD-3A00-814E-F5D0-9E7B24507B01}"/>
                </a:ext>
              </a:extLst>
            </p:cNvPr>
            <p:cNvSpPr/>
            <p:nvPr/>
          </p:nvSpPr>
          <p:spPr>
            <a:xfrm>
              <a:off x="6832315" y="3499001"/>
              <a:ext cx="116097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4945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0C83A-FABA-1FDE-6B2D-7B8942BB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45A1A9-FD71-3726-8AFB-D85FD06B6B4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4245F-6886-06B3-ED15-5FEBE6B2C786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"הגדרות שפה".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EB0A91-4D63-DE05-4599-41E57CA6A73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2E7C62-223A-06BF-A501-B2016215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028597DB-CBC0-A5A7-8EBD-3DD94D96C211}"/>
                </a:ext>
              </a:extLst>
            </p:cNvPr>
            <p:cNvSpPr/>
            <p:nvPr/>
          </p:nvSpPr>
          <p:spPr>
            <a:xfrm flipH="1">
              <a:off x="8984971" y="4031744"/>
              <a:ext cx="862885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E8A6AF-D3B7-5D77-6B03-80A3A8758F56}"/>
                </a:ext>
              </a:extLst>
            </p:cNvPr>
            <p:cNvSpPr/>
            <p:nvPr/>
          </p:nvSpPr>
          <p:spPr>
            <a:xfrm>
              <a:off x="7715893" y="4127944"/>
              <a:ext cx="1160979" cy="2899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60953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2BCA4-B374-887D-D5F3-9A65529C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378943-7805-6530-94F7-3A2A8C5CE55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104C-CFD1-7F07-4FFB-C4AEFBE0EF5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תפריט השפות...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C3BBAB-1BB4-3A0A-674A-68CA97DDAA9B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AB5628-81BE-5FB6-7F18-F74525BD1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DA671E-B324-33D7-2BEC-AF7530FEC562}"/>
                </a:ext>
              </a:extLst>
            </p:cNvPr>
            <p:cNvSpPr/>
            <p:nvPr/>
          </p:nvSpPr>
          <p:spPr>
            <a:xfrm>
              <a:off x="5435030" y="2799543"/>
              <a:ext cx="1068512" cy="23133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4638B1A-3903-3D20-D87C-F293D44CE535}"/>
                </a:ext>
              </a:extLst>
            </p:cNvPr>
            <p:cNvSpPr/>
            <p:nvPr/>
          </p:nvSpPr>
          <p:spPr>
            <a:xfrm>
              <a:off x="4424734" y="267403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50511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800A17-A304-16C7-04EC-267482FF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77F749-76F7-1AF3-CFCB-4824F22EEC3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33C76-BC5A-0788-F239-E8DDFC098BA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ונבחר בשפה האנגלית.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E46FA3-C855-F2C1-A057-A3D98CB0FF2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F55E80-AF66-C15E-91DC-CA9EA3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9BB92-EA25-91C8-5032-B878E95214D4}"/>
                </a:ext>
              </a:extLst>
            </p:cNvPr>
            <p:cNvSpPr/>
            <p:nvPr/>
          </p:nvSpPr>
          <p:spPr>
            <a:xfrm>
              <a:off x="5621084" y="3621472"/>
              <a:ext cx="820812" cy="23133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094B919-234A-8340-A0A5-E3F53DE5CED0}"/>
                </a:ext>
              </a:extLst>
            </p:cNvPr>
            <p:cNvSpPr/>
            <p:nvPr/>
          </p:nvSpPr>
          <p:spPr>
            <a:xfrm>
              <a:off x="4630214" y="349596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3396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B2C58-516B-BBC0-1ED4-68A02BB0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C074C-D71C-C4C2-5255-991E9341424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3A69-A170-13E5-9324-16214F2360A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35551F-0770-5401-7856-37BD810F49EA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574EF6-C3B8-FBE7-7976-ED59834F9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2286A-D3E2-E25A-6A6B-EBD8C48F8C60}"/>
                </a:ext>
              </a:extLst>
            </p:cNvPr>
            <p:cNvSpPr/>
            <p:nvPr/>
          </p:nvSpPr>
          <p:spPr>
            <a:xfrm>
              <a:off x="4655316" y="458724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1A2C19F-2C88-23BA-F0F8-AE60409EDB3D}"/>
                </a:ext>
              </a:extLst>
            </p:cNvPr>
            <p:cNvSpPr/>
            <p:nvPr/>
          </p:nvSpPr>
          <p:spPr>
            <a:xfrm>
              <a:off x="3684994" y="446173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07016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91C5D1-1129-6632-18B9-98FE2DE5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3E750C-48C6-7463-B677-D18DD6BEC67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0914-AADF-E4B4-2F1F-B4C0F2C2DD6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וגם בחלון הגדול יותר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0C1CA-8D88-2F53-236F-2D49BE8F33B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023714-E0FF-44E5-6E17-8DB9C9704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7F546-5AE5-0665-9E6F-EF24EFD5823E}"/>
                </a:ext>
              </a:extLst>
            </p:cNvPr>
            <p:cNvSpPr/>
            <p:nvPr/>
          </p:nvSpPr>
          <p:spPr>
            <a:xfrm>
              <a:off x="4449836" y="629275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4A0139-5DEF-BE63-D7FB-C5FB6F65C4D8}"/>
                </a:ext>
              </a:extLst>
            </p:cNvPr>
            <p:cNvSpPr/>
            <p:nvPr/>
          </p:nvSpPr>
          <p:spPr>
            <a:xfrm flipH="1">
              <a:off x="5085708" y="61621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7511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14403-F01A-DE45-DFF4-189A2CA5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C88CF2-1F63-2721-DDD8-E47171734AD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59237-A9E9-5762-7B95-DD0B2DF18DB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לכתובת: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https://www.lyx.org/Download#toc3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ונוריד את קובץ ההתקנה העדכני ע"י לחיצה על הקישור המסומן בצילום המסך: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D910CE-8FCD-D695-089C-BBB676E2DA00}"/>
              </a:ext>
            </a:extLst>
          </p:cNvPr>
          <p:cNvGrpSpPr/>
          <p:nvPr/>
        </p:nvGrpSpPr>
        <p:grpSpPr>
          <a:xfrm>
            <a:off x="2191820" y="2031327"/>
            <a:ext cx="7808359" cy="4826674"/>
            <a:chOff x="2191820" y="2031327"/>
            <a:chExt cx="7808359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07926D4-1BB8-1F9C-8160-E26D8FAA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444" t="16630" r="18511" b="12991"/>
            <a:stretch/>
          </p:blipFill>
          <p:spPr>
            <a:xfrm>
              <a:off x="2191820" y="2031327"/>
              <a:ext cx="7808359" cy="482667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8177B7-F209-ACC1-9260-1D30CD8429FD}"/>
                </a:ext>
              </a:extLst>
            </p:cNvPr>
            <p:cNvSpPr/>
            <p:nvPr/>
          </p:nvSpPr>
          <p:spPr>
            <a:xfrm>
              <a:off x="6330882" y="3038605"/>
              <a:ext cx="2032282" cy="26967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95B7284-4190-874C-E686-D4AC4E2A2C63}"/>
                </a:ext>
              </a:extLst>
            </p:cNvPr>
            <p:cNvSpPr/>
            <p:nvPr/>
          </p:nvSpPr>
          <p:spPr>
            <a:xfrm flipH="1">
              <a:off x="8459497" y="2932270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88023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63E29-57C7-F884-BFCB-52D88D6E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6A814B-C870-6B8C-61E1-F04E6A877CD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8C7B-BCBA-E34E-2C1B-5DB06BEE3EB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נסגור את התוכנה ונפתח אותה מחדש כדי שהשינויים יחולו במלואם.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69F0B5-7418-85CE-EFA1-8590DF19B6FE}"/>
              </a:ext>
            </a:extLst>
          </p:cNvPr>
          <p:cNvGrpSpPr/>
          <p:nvPr/>
        </p:nvGrpSpPr>
        <p:grpSpPr>
          <a:xfrm>
            <a:off x="6677898" y="2027159"/>
            <a:ext cx="3780890" cy="2381427"/>
            <a:chOff x="7140842" y="2031326"/>
            <a:chExt cx="3780890" cy="23814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A305F1-657C-29E9-2BF5-4CCD8862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66" t="35656" r="34522" b="29620"/>
            <a:stretch/>
          </p:blipFill>
          <p:spPr>
            <a:xfrm>
              <a:off x="7140842" y="2031326"/>
              <a:ext cx="3780890" cy="23814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8D8454-B844-DCA2-4642-14377D1536A5}"/>
                </a:ext>
              </a:extLst>
            </p:cNvPr>
            <p:cNvSpPr/>
            <p:nvPr/>
          </p:nvSpPr>
          <p:spPr>
            <a:xfrm>
              <a:off x="8754446" y="3481504"/>
              <a:ext cx="913536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160E44-6CE4-6827-F828-D6125ACDB23F}"/>
                </a:ext>
              </a:extLst>
            </p:cNvPr>
            <p:cNvSpPr/>
            <p:nvPr/>
          </p:nvSpPr>
          <p:spPr>
            <a:xfrm flipH="1">
              <a:off x="9729441" y="3369476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C7B92D-A18C-B371-D980-62C84C63528D}"/>
              </a:ext>
            </a:extLst>
          </p:cNvPr>
          <p:cNvSpPr txBox="1"/>
          <p:nvPr/>
        </p:nvSpPr>
        <p:spPr>
          <a:xfrm flipH="1">
            <a:off x="2876610" y="2027159"/>
            <a:ext cx="2862918" cy="830997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להבדל בין התמונות.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A0734-41C3-6251-DB93-F20B9C9AC73D}"/>
              </a:ext>
            </a:extLst>
          </p:cNvPr>
          <p:cNvGrpSpPr/>
          <p:nvPr/>
        </p:nvGrpSpPr>
        <p:grpSpPr>
          <a:xfrm>
            <a:off x="1958637" y="3567322"/>
            <a:ext cx="3780891" cy="2381427"/>
            <a:chOff x="1270268" y="3571489"/>
            <a:chExt cx="3780891" cy="2381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B7E211-6551-8A63-6EC4-BFB6E37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466" t="35656" r="34522" b="29620"/>
            <a:stretch/>
          </p:blipFill>
          <p:spPr>
            <a:xfrm>
              <a:off x="1270268" y="3571489"/>
              <a:ext cx="3780891" cy="23814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3CF0B-0675-E85B-4E76-E101CCB1A4BF}"/>
                </a:ext>
              </a:extLst>
            </p:cNvPr>
            <p:cNvSpPr/>
            <p:nvPr/>
          </p:nvSpPr>
          <p:spPr>
            <a:xfrm>
              <a:off x="2947827" y="5010639"/>
              <a:ext cx="936000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7F7962-4133-2F21-9AAA-749192ACCAF8}"/>
                </a:ext>
              </a:extLst>
            </p:cNvPr>
            <p:cNvSpPr/>
            <p:nvPr/>
          </p:nvSpPr>
          <p:spPr>
            <a:xfrm flipH="1">
              <a:off x="3943370" y="48986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99868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0B809-6560-C3BA-726B-E6D49DB2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A3CDD0F-588F-C614-CE16-A395B2D541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6AFD-326A-92C4-0EF7-0F64DDDAD81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נמשיך בהגדרות: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Tools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Preferences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DD9FD3-AFB4-A876-CF85-DE3C088123EB}"/>
              </a:ext>
            </a:extLst>
          </p:cNvPr>
          <p:cNvGrpSpPr/>
          <p:nvPr/>
        </p:nvGrpSpPr>
        <p:grpSpPr>
          <a:xfrm>
            <a:off x="1249680" y="2031326"/>
            <a:ext cx="9692640" cy="4826674"/>
            <a:chOff x="1249680" y="2031326"/>
            <a:chExt cx="9692640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071E16-EFA1-92CF-0FBD-9DAA2F9E4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680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B721ACA-AB73-8574-B9DF-8AC27EB7DCB4}"/>
                </a:ext>
              </a:extLst>
            </p:cNvPr>
            <p:cNvSpPr/>
            <p:nvPr/>
          </p:nvSpPr>
          <p:spPr>
            <a:xfrm>
              <a:off x="3347576" y="3394358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0A62DD-5872-801B-2353-B318B2ECFEFD}"/>
                </a:ext>
              </a:extLst>
            </p:cNvPr>
            <p:cNvSpPr/>
            <p:nvPr/>
          </p:nvSpPr>
          <p:spPr>
            <a:xfrm>
              <a:off x="4325420" y="2176271"/>
              <a:ext cx="441789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91F4D7-3C10-E7F7-8086-6BF460406E4B}"/>
                </a:ext>
              </a:extLst>
            </p:cNvPr>
            <p:cNvSpPr/>
            <p:nvPr/>
          </p:nvSpPr>
          <p:spPr>
            <a:xfrm flipH="1">
              <a:off x="4852321" y="2109936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6722D-FA2A-9446-249E-AE2F5D251D09}"/>
                </a:ext>
              </a:extLst>
            </p:cNvPr>
            <p:cNvSpPr/>
            <p:nvPr/>
          </p:nvSpPr>
          <p:spPr>
            <a:xfrm>
              <a:off x="4345968" y="3499000"/>
              <a:ext cx="1160979" cy="27306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73923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B6569-9C32-F1BD-EB0E-F0A8DA98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810976-9C9C-C766-E2BB-F8C883A91BC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9F63-5C91-1520-554D-07C7C3D8358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AF6E12-2D3F-CC5D-6862-F82276639E3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4AFEE0-B2D5-8FD7-E738-8394337B1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66B0978-3478-5E4C-30AB-B95D7F265346}"/>
                </a:ext>
              </a:extLst>
            </p:cNvPr>
            <p:cNvSpPr/>
            <p:nvPr/>
          </p:nvSpPr>
          <p:spPr>
            <a:xfrm>
              <a:off x="2227696" y="403135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4C4BD-D550-CDEB-A845-2A470592053A}"/>
                </a:ext>
              </a:extLst>
            </p:cNvPr>
            <p:cNvSpPr/>
            <p:nvPr/>
          </p:nvSpPr>
          <p:spPr>
            <a:xfrm>
              <a:off x="3226089" y="4135997"/>
              <a:ext cx="1099332" cy="28589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3971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B3567-E618-89FE-B95C-5B403B3B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B7E3-5A01-2AC9-FC3A-2F8ED67D85A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6F51-BCA1-8C14-CD8B-385F0F62625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נתמקד בקטע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Editor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089250-65E9-8B64-6579-CF301AFF0F77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4AA34F-1F80-CFE0-A452-0FD8D8CA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3CC33AC-1807-E681-5F2B-116AF7C6A93B}"/>
                </a:ext>
              </a:extLst>
            </p:cNvPr>
            <p:cNvSpPr/>
            <p:nvPr/>
          </p:nvSpPr>
          <p:spPr>
            <a:xfrm flipH="1">
              <a:off x="7023565" y="45702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B50A4-3644-AE9C-FB60-3AEB71307C9B}"/>
                </a:ext>
              </a:extLst>
            </p:cNvPr>
            <p:cNvSpPr/>
            <p:nvPr/>
          </p:nvSpPr>
          <p:spPr>
            <a:xfrm>
              <a:off x="4458988" y="446521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35931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9842D-353A-AB79-D62A-43E37C06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AC95B-3E01-6CDB-EFA6-94C50023E9C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2333-D752-8DC0-DAEC-EA66DA7970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נשנה את תנועת הסמן מ-"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Logical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Visual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 שינוי זה גורם לסמן לזוז בצורה אינטואיטיבית, ולא לקבוע (לדוגמה) שחץ שמאלה מזיז את הסמן לתו הקודם בכל שפה (גם אם היא נכתבת מימין לשמאל כבשפה העברית).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F1CEA4-A958-E30D-3B90-6D72AF726862}"/>
              </a:ext>
            </a:extLst>
          </p:cNvPr>
          <p:cNvGrpSpPr/>
          <p:nvPr/>
        </p:nvGrpSpPr>
        <p:grpSpPr>
          <a:xfrm>
            <a:off x="1249489" y="2400657"/>
            <a:ext cx="9692640" cy="4457343"/>
            <a:chOff x="1249489" y="2400657"/>
            <a:chExt cx="9692640" cy="44573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B63E22-399F-002E-246D-A1EC730C7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868" b="11378"/>
            <a:stretch/>
          </p:blipFill>
          <p:spPr>
            <a:xfrm>
              <a:off x="1249489" y="2400657"/>
              <a:ext cx="9692640" cy="445734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7F4E125C-831D-1233-B987-9BD62BD65516}"/>
                </a:ext>
              </a:extLst>
            </p:cNvPr>
            <p:cNvSpPr/>
            <p:nvPr/>
          </p:nvSpPr>
          <p:spPr>
            <a:xfrm flipH="1">
              <a:off x="7023565" y="45702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3987FD-06AD-F0BF-6B74-02522D6DF69B}"/>
                </a:ext>
              </a:extLst>
            </p:cNvPr>
            <p:cNvSpPr/>
            <p:nvPr/>
          </p:nvSpPr>
          <p:spPr>
            <a:xfrm>
              <a:off x="4458988" y="4465211"/>
              <a:ext cx="2496616" cy="6924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24154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5CE90-FF25-8CA6-F4B1-B9C4DF19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ABD84A-705E-F3C7-FDB4-029D6DF3A70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DBFC-43C3-1E09-23A4-2299CDAACBB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76B2B9-E748-B5E5-7516-CB09B14D5783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F9266B-1CDF-DE61-FE29-0F89C3B54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762962F-94B5-08F5-4399-32E5E61A3BF8}"/>
                </a:ext>
              </a:extLst>
            </p:cNvPr>
            <p:cNvSpPr/>
            <p:nvPr/>
          </p:nvSpPr>
          <p:spPr>
            <a:xfrm>
              <a:off x="2229491" y="390351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CF7FC2-0F34-DF66-3A23-AB13F0B551BB}"/>
                </a:ext>
              </a:extLst>
            </p:cNvPr>
            <p:cNvSpPr/>
            <p:nvPr/>
          </p:nvSpPr>
          <p:spPr>
            <a:xfrm>
              <a:off x="3236363" y="3758473"/>
              <a:ext cx="1171250" cy="7724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786970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A4E79-D32D-5E60-A2E1-953B2850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AAB1495-9019-C3B6-928E-3E7A3B4E00B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47783-52E9-12DA-C3E2-312B703DF5E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ליד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Use keyboard map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D44543-23E4-2292-A0E9-640C5A2BD115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91CFCA-6507-A1CE-04DE-733137BB5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44E6CCA-1BDE-E8E3-56F3-CBB958302F8B}"/>
                </a:ext>
              </a:extLst>
            </p:cNvPr>
            <p:cNvSpPr/>
            <p:nvPr/>
          </p:nvSpPr>
          <p:spPr>
            <a:xfrm>
              <a:off x="3534309" y="284177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50E6D-BEB5-4518-7681-CC4834D171FA}"/>
                </a:ext>
              </a:extLst>
            </p:cNvPr>
            <p:cNvSpPr/>
            <p:nvPr/>
          </p:nvSpPr>
          <p:spPr>
            <a:xfrm>
              <a:off x="4520632" y="2977638"/>
              <a:ext cx="1171250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839154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99756-0E8D-2157-4A3D-3265B0FE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24F36C-0394-C6A6-0EFA-C5309865092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14FD0-7332-6B0B-DBD0-09B924E6973B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Primary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4D4025-96F7-B2E6-6F65-831222FE8FA9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ACF903-34D0-8E09-D1D6-A9B357E7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31F5F-DC2B-F887-C9C1-3C0391353060}"/>
                </a:ext>
              </a:extLst>
            </p:cNvPr>
            <p:cNvSpPr/>
            <p:nvPr/>
          </p:nvSpPr>
          <p:spPr>
            <a:xfrm>
              <a:off x="8116583" y="3199895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B15274-4553-5FB7-DBAA-73556AA47436}"/>
                </a:ext>
              </a:extLst>
            </p:cNvPr>
            <p:cNvSpPr/>
            <p:nvPr/>
          </p:nvSpPr>
          <p:spPr>
            <a:xfrm flipH="1">
              <a:off x="8759898" y="3082947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02258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53C5C1-A1D9-D374-A105-CCF711CF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3139AC-D571-0126-4F2C-34F165ABB27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87578-00A2-C05F-1C37-03E11F0DC545}"/>
              </a:ext>
            </a:extLst>
          </p:cNvPr>
          <p:cNvSpPr txBox="1"/>
          <p:nvPr/>
        </p:nvSpPr>
        <p:spPr>
          <a:xfrm>
            <a:off x="1249871" y="841271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שנפתח, נגלול אל האות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5AC6AE-98CE-738D-B901-2854C56FA950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C6CB4-A3A8-D88C-6231-ECAC79ED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65B6A2E-3E3F-5A55-CD6D-3FC6263F6C2F}"/>
                </a:ext>
              </a:extLst>
            </p:cNvPr>
            <p:cNvSpPr/>
            <p:nvPr/>
          </p:nvSpPr>
          <p:spPr>
            <a:xfrm>
              <a:off x="4027469" y="4564392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DFD3BF-C939-D692-A5DD-840BE7FF334C}"/>
                </a:ext>
              </a:extLst>
            </p:cNvPr>
            <p:cNvSpPr/>
            <p:nvPr/>
          </p:nvSpPr>
          <p:spPr>
            <a:xfrm>
              <a:off x="5044614" y="3713762"/>
              <a:ext cx="1982910" cy="21836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49539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CD4F02-1159-2C29-D3DF-89509E1F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D1ACC5-EC0F-0509-FBFB-5E023AB7C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182C3-6A31-4643-15D9-4A162223430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null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90CA77-0795-FB84-1D2D-5F2012C80A07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AFFAF3-B43C-4BDE-EA6F-F1019535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B932395-6D5C-751A-0BD4-552BCC58F9A8}"/>
                </a:ext>
              </a:extLst>
            </p:cNvPr>
            <p:cNvSpPr/>
            <p:nvPr/>
          </p:nvSpPr>
          <p:spPr>
            <a:xfrm flipH="1">
              <a:off x="6064987" y="387876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2EE712-A6A0-A695-D411-0C5DCF415A1B}"/>
                </a:ext>
              </a:extLst>
            </p:cNvPr>
            <p:cNvSpPr/>
            <p:nvPr/>
          </p:nvSpPr>
          <p:spPr>
            <a:xfrm>
              <a:off x="5318060" y="4027471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F83CBD7-7C29-B3E8-84B1-32769681BB42}"/>
                </a:ext>
              </a:extLst>
            </p:cNvPr>
            <p:cNvSpPr/>
            <p:nvPr/>
          </p:nvSpPr>
          <p:spPr>
            <a:xfrm>
              <a:off x="4798030" y="598792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99A2D-0FE7-2682-C3E8-9DF7EFE11E85}"/>
                </a:ext>
              </a:extLst>
            </p:cNvPr>
            <p:cNvSpPr/>
            <p:nvPr/>
          </p:nvSpPr>
          <p:spPr>
            <a:xfrm>
              <a:off x="5804901" y="6123787"/>
              <a:ext cx="606173" cy="22319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522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43AF39-8EE6-FDCF-5B63-AD1DF02F19DB}"/>
              </a:ext>
            </a:extLst>
          </p:cNvPr>
          <p:cNvGrpSpPr/>
          <p:nvPr/>
        </p:nvGrpSpPr>
        <p:grpSpPr>
          <a:xfrm>
            <a:off x="1314719" y="1661993"/>
            <a:ext cx="8759806" cy="5214136"/>
            <a:chOff x="1314719" y="1661993"/>
            <a:chExt cx="8759806" cy="52141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334B82-71CB-BFBB-94DB-15B46B63C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17" t="5118" r="26264" b="19118"/>
            <a:stretch/>
          </p:blipFill>
          <p:spPr>
            <a:xfrm>
              <a:off x="2117475" y="1661993"/>
              <a:ext cx="6976153" cy="519600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E436B4-9539-D64C-8136-9A08FB8A8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36" t="5054" r="18250" b="18917"/>
            <a:stretch/>
          </p:blipFill>
          <p:spPr>
            <a:xfrm>
              <a:off x="3964667" y="1661994"/>
              <a:ext cx="6109858" cy="521413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3ACB94-D18F-8A8C-FFDA-19E633E3E3F5}"/>
                </a:ext>
              </a:extLst>
            </p:cNvPr>
            <p:cNvSpPr/>
            <p:nvPr/>
          </p:nvSpPr>
          <p:spPr>
            <a:xfrm>
              <a:off x="2277595" y="3097648"/>
              <a:ext cx="1787322" cy="26967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0DAC273-ECAC-262B-0097-F753A000D4CF}"/>
                </a:ext>
              </a:extLst>
            </p:cNvPr>
            <p:cNvSpPr/>
            <p:nvPr/>
          </p:nvSpPr>
          <p:spPr>
            <a:xfrm>
              <a:off x="1314719" y="299134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EA7648-CF88-1238-230F-E256FC98CBD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נפתח את קובץ ההתקנה</a:t>
            </a:r>
          </a:p>
        </p:txBody>
      </p:sp>
    </p:spTree>
    <p:extLst>
      <p:ext uri="{BB962C8B-B14F-4D97-AF65-F5344CB8AC3E}">
        <p14:creationId xmlns:p14="http://schemas.microsoft.com/office/powerpoint/2010/main" val="309737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2FD11-B257-CB61-85CF-0283C6D9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3F6AC-8260-9959-B98C-D1ACCF510D6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CB99-E139-19CF-3DEF-103FA53A73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ושוב (הפעם 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Secondary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764165-17D2-C7E3-C9B8-15609C002C3F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2925C9-17ED-BB92-E75C-B95369FB3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C1F20F-5C17-B362-F9C3-F7F3902A8901}"/>
                </a:ext>
              </a:extLst>
            </p:cNvPr>
            <p:cNvSpPr/>
            <p:nvPr/>
          </p:nvSpPr>
          <p:spPr>
            <a:xfrm>
              <a:off x="8116583" y="3415649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1403DC6-142F-01A7-2D9C-E753BB0C807E}"/>
                </a:ext>
              </a:extLst>
            </p:cNvPr>
            <p:cNvSpPr/>
            <p:nvPr/>
          </p:nvSpPr>
          <p:spPr>
            <a:xfrm flipH="1">
              <a:off x="8759898" y="3298701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71668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F8F42-8D9A-0901-6257-C65A2B9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29B691-F7B0-E8FF-FA5E-CFC475D0F6C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5CE95-BF13-6F83-16DF-6D960271578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אך הפעם נבחר ב-"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(שוב יש ללחוץ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6C261-1CEC-C8A4-2F14-BFE75F2B6A58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B9EB24-6D13-2CBF-1D42-A3481D50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0F56E82-FCCD-9706-F530-24DD4B9B0B6B}"/>
                </a:ext>
              </a:extLst>
            </p:cNvPr>
            <p:cNvSpPr/>
            <p:nvPr/>
          </p:nvSpPr>
          <p:spPr>
            <a:xfrm flipH="1">
              <a:off x="6064987" y="4947277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C62F15-0172-F331-F371-14949A5D1E5C}"/>
                </a:ext>
              </a:extLst>
            </p:cNvPr>
            <p:cNvSpPr/>
            <p:nvPr/>
          </p:nvSpPr>
          <p:spPr>
            <a:xfrm>
              <a:off x="5328334" y="5085708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3FB531F-9DED-9C3E-5711-274E2AA2A194}"/>
                </a:ext>
              </a:extLst>
            </p:cNvPr>
            <p:cNvSpPr/>
            <p:nvPr/>
          </p:nvSpPr>
          <p:spPr>
            <a:xfrm>
              <a:off x="4798030" y="598792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DFD977-6E63-416B-5F15-3D0E02B63954}"/>
                </a:ext>
              </a:extLst>
            </p:cNvPr>
            <p:cNvSpPr/>
            <p:nvPr/>
          </p:nvSpPr>
          <p:spPr>
            <a:xfrm>
              <a:off x="5815175" y="6144335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3490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51CA0-7523-0E2A-F115-264E5C73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D459A9-ECF0-7C18-A937-0A33131143B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9D677D-7B83-DDEF-D47B-B86136AF5A2D}"/>
              </a:ext>
            </a:extLst>
          </p:cNvPr>
          <p:cNvGrpSpPr/>
          <p:nvPr/>
        </p:nvGrpSpPr>
        <p:grpSpPr>
          <a:xfrm>
            <a:off x="1249489" y="2031326"/>
            <a:ext cx="9692258" cy="4826673"/>
            <a:chOff x="1249489" y="2031326"/>
            <a:chExt cx="9692258" cy="48266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924BF5-7C8E-3655-9F37-91DF78E1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7"/>
            <a:stretch/>
          </p:blipFill>
          <p:spPr>
            <a:xfrm>
              <a:off x="1249489" y="2031326"/>
              <a:ext cx="9692258" cy="4826673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C48AB2F-9B64-AFBA-D789-6AAC4DC0C0DC}"/>
                </a:ext>
              </a:extLst>
            </p:cNvPr>
            <p:cNvSpPr/>
            <p:nvPr/>
          </p:nvSpPr>
          <p:spPr>
            <a:xfrm>
              <a:off x="2229491" y="390351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22FAAE-E03D-54FD-8BCF-F36A092C55F9}"/>
                </a:ext>
              </a:extLst>
            </p:cNvPr>
            <p:cNvSpPr/>
            <p:nvPr/>
          </p:nvSpPr>
          <p:spPr>
            <a:xfrm>
              <a:off x="3236363" y="3758473"/>
              <a:ext cx="1171250" cy="7724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75743E-0BCF-B3DD-0380-A7F94B0E821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</p:spTree>
    <p:extLst>
      <p:ext uri="{BB962C8B-B14F-4D97-AF65-F5344CB8AC3E}">
        <p14:creationId xmlns:p14="http://schemas.microsoft.com/office/powerpoint/2010/main" val="959558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7181E4-86D4-99F5-AD00-4DC2DC5F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A976CE-2DE4-7399-D2DF-AB00AB841AC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B096C-E9D7-642E-3C26-C12CC4227F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ליצור קיצור מקשים להחלפת שפה.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C5C552-E909-3444-75C7-CCA2421BB638}"/>
              </a:ext>
            </a:extLst>
          </p:cNvPr>
          <p:cNvGrpSpPr/>
          <p:nvPr/>
        </p:nvGrpSpPr>
        <p:grpSpPr>
          <a:xfrm>
            <a:off x="1249489" y="2031327"/>
            <a:ext cx="9692259" cy="4826674"/>
            <a:chOff x="1249489" y="2031327"/>
            <a:chExt cx="9692259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18D490-84B9-FB5F-4237-8D7859091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9" y="2031327"/>
              <a:ext cx="9692259" cy="4826674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341B1E6-B571-756A-4FF9-F89169F66D76}"/>
                </a:ext>
              </a:extLst>
            </p:cNvPr>
            <p:cNvSpPr/>
            <p:nvPr/>
          </p:nvSpPr>
          <p:spPr>
            <a:xfrm flipH="1">
              <a:off x="8910926" y="559454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22158B-9B2D-2FF0-04E9-295E7B663F27}"/>
                </a:ext>
              </a:extLst>
            </p:cNvPr>
            <p:cNvSpPr/>
            <p:nvPr/>
          </p:nvSpPr>
          <p:spPr>
            <a:xfrm>
              <a:off x="8174273" y="5712431"/>
              <a:ext cx="606173" cy="22602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64159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2B150-D58C-F0BB-6302-3BFC021E4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CF99C5-D467-A1CE-1264-7CAC7171D08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CC50-0161-929A-3F31-BD9718414EA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קטן שבו נתבקש להקליד את הפקודה ואת קיצור המקשים.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98258-6313-592C-E696-061C5D55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468"/>
          <a:stretch/>
        </p:blipFill>
        <p:spPr>
          <a:xfrm>
            <a:off x="1249488" y="2031327"/>
            <a:ext cx="9692259" cy="48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4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93D20-C80C-DEA3-C4B8-63C34D16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912C74-4A55-5ABE-7D0F-F1ACAC6306F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C581-28DF-1F70-18D6-BD447AE7B30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Function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נקליד את הפקודה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F01E6-A53A-B055-DED5-0ED6C9434A4F}"/>
              </a:ext>
            </a:extLst>
          </p:cNvPr>
          <p:cNvGrpSpPr/>
          <p:nvPr/>
        </p:nvGrpSpPr>
        <p:grpSpPr>
          <a:xfrm>
            <a:off x="1249488" y="2031327"/>
            <a:ext cx="9692259" cy="4826673"/>
            <a:chOff x="1249488" y="2031327"/>
            <a:chExt cx="9692259" cy="4826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4738F1-916B-6F0A-E83D-93F60043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8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D2AF8E-5F51-7D40-6422-39491DBCA25D}"/>
                </a:ext>
              </a:extLst>
            </p:cNvPr>
            <p:cNvSpPr/>
            <p:nvPr/>
          </p:nvSpPr>
          <p:spPr>
            <a:xfrm>
              <a:off x="5147353" y="4130212"/>
              <a:ext cx="979469" cy="21575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AF8A30CE-EBA4-87A0-7DC2-F145059D7BF0}"/>
                </a:ext>
              </a:extLst>
            </p:cNvPr>
            <p:cNvSpPr/>
            <p:nvPr/>
          </p:nvSpPr>
          <p:spPr>
            <a:xfrm>
              <a:off x="5354692" y="3105438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688521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F7D3B-F79A-211A-7698-6D731203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0FE3F4-20ED-E004-02D2-81133BF08EA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0F02E-6D26-5D8B-B6D0-25427B16EB14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הכפתור שמשמאל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ונבצע את קיצור המקשים שברצוננו להקצות להחלפת שפה (הקיצור המקובל הוא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7986E-F5A4-88A7-CFDD-5ABF446E1729}"/>
              </a:ext>
            </a:extLst>
          </p:cNvPr>
          <p:cNvGrpSpPr/>
          <p:nvPr/>
        </p:nvGrpSpPr>
        <p:grpSpPr>
          <a:xfrm>
            <a:off x="1249487" y="2031327"/>
            <a:ext cx="9692259" cy="4826673"/>
            <a:chOff x="1249487" y="2031327"/>
            <a:chExt cx="9692259" cy="482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86E52-5BBB-BD90-955D-083812409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AB9988-99FA-9254-CA55-65DD974AEFA0}"/>
                </a:ext>
              </a:extLst>
            </p:cNvPr>
            <p:cNvSpPr/>
            <p:nvPr/>
          </p:nvSpPr>
          <p:spPr>
            <a:xfrm>
              <a:off x="5188448" y="4376791"/>
              <a:ext cx="746589" cy="28767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1B127B31-EF2E-E60B-0C69-F65E3EF9737A}"/>
                </a:ext>
              </a:extLst>
            </p:cNvPr>
            <p:cNvSpPr/>
            <p:nvPr/>
          </p:nvSpPr>
          <p:spPr>
            <a:xfrm flipV="1">
              <a:off x="5308314" y="4733890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26DD7-BA31-F770-E70D-626A79884E49}"/>
              </a:ext>
            </a:extLst>
          </p:cNvPr>
          <p:cNvSpPr txBox="1"/>
          <p:nvPr/>
        </p:nvSpPr>
        <p:spPr>
          <a:xfrm flipH="1">
            <a:off x="9098279" y="2953577"/>
            <a:ext cx="2930763" cy="224676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במקלדות רבות הלחצן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תפוס ע"י פעולה כגון שמירת מסמך בשם. כדי להפעיל את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נצטרך ללחוץ על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fn+F12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 זה לא קשור ל-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אלא למקלדת ולמחשב.</a:t>
            </a:r>
          </a:p>
        </p:txBody>
      </p:sp>
    </p:spTree>
    <p:extLst>
      <p:ext uri="{BB962C8B-B14F-4D97-AF65-F5344CB8AC3E}">
        <p14:creationId xmlns:p14="http://schemas.microsoft.com/office/powerpoint/2010/main" val="3782320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26349-8DE8-6EF0-B7D4-17E548BE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1FD28-1809-1ED1-422F-6DA5A561292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608-CAB1-7341-EE44-4343CDDFFCF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הקיצור...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5E28ED-144F-1BED-641E-2F9BA173F620}"/>
              </a:ext>
            </a:extLst>
          </p:cNvPr>
          <p:cNvGrpSpPr/>
          <p:nvPr/>
        </p:nvGrpSpPr>
        <p:grpSpPr>
          <a:xfrm>
            <a:off x="1249487" y="2031327"/>
            <a:ext cx="9692259" cy="4826673"/>
            <a:chOff x="1249487" y="2031327"/>
            <a:chExt cx="9692259" cy="4826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0555B1-F26F-F24C-02EC-044F766EA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59" cy="48266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642C54-9671-C3E0-702E-A01388F0FDF3}"/>
                </a:ext>
              </a:extLst>
            </p:cNvPr>
            <p:cNvSpPr/>
            <p:nvPr/>
          </p:nvSpPr>
          <p:spPr>
            <a:xfrm>
              <a:off x="6246682" y="4683051"/>
              <a:ext cx="602753" cy="20744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BDE3E8E5-7E69-6814-9113-8D25C726A4EB}"/>
                </a:ext>
              </a:extLst>
            </p:cNvPr>
            <p:cNvSpPr/>
            <p:nvPr/>
          </p:nvSpPr>
          <p:spPr>
            <a:xfrm flipV="1">
              <a:off x="6284356" y="5001014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20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BEB96-3C90-1E38-3A1B-6118C203D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7F600D-34DA-E4E1-ACF9-8BDFFD20B7B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9895-7991-A26D-6610-D5E814773D5C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B18BC0-BA0B-3E19-0CF5-0EED8A2B1F50}"/>
              </a:ext>
            </a:extLst>
          </p:cNvPr>
          <p:cNvGrpSpPr/>
          <p:nvPr/>
        </p:nvGrpSpPr>
        <p:grpSpPr>
          <a:xfrm>
            <a:off x="1249487" y="2031327"/>
            <a:ext cx="9692260" cy="4826673"/>
            <a:chOff x="1249487" y="2031327"/>
            <a:chExt cx="9692260" cy="48266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109369-47D4-0CF8-0582-75BE50BC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68"/>
            <a:stretch/>
          </p:blipFill>
          <p:spPr>
            <a:xfrm>
              <a:off x="1249487" y="2031327"/>
              <a:ext cx="9692260" cy="482667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C513F153-7EAA-78E8-31B0-5FA0D0F771B9}"/>
                </a:ext>
              </a:extLst>
            </p:cNvPr>
            <p:cNvSpPr/>
            <p:nvPr/>
          </p:nvSpPr>
          <p:spPr>
            <a:xfrm flipH="1">
              <a:off x="9034219" y="617772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AAA835-444B-D50F-10BE-43A512B2EAAE}"/>
                </a:ext>
              </a:extLst>
            </p:cNvPr>
            <p:cNvSpPr/>
            <p:nvPr/>
          </p:nvSpPr>
          <p:spPr>
            <a:xfrm>
              <a:off x="8297566" y="6295608"/>
              <a:ext cx="606173" cy="23875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88451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E722F-4035-EF74-7079-EC58D76F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4C0992-B1B7-4DEE-4038-55D033FF161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617F0-23C3-FEF4-D824-B3104CA23D12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Control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D1F35A-3F40-B06D-7EB5-A9B7350CA001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5CF1A7-E2DB-462F-1684-DAE9359A4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BE3BF9-02AD-CA8C-41D2-E129B0C932F5}"/>
                </a:ext>
              </a:extLst>
            </p:cNvPr>
            <p:cNvSpPr/>
            <p:nvPr/>
          </p:nvSpPr>
          <p:spPr>
            <a:xfrm>
              <a:off x="2201757" y="3908363"/>
              <a:ext cx="94845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AAD2AC-9CDE-2B2B-1476-33C44F620530}"/>
                </a:ext>
              </a:extLst>
            </p:cNvPr>
            <p:cNvSpPr/>
            <p:nvPr/>
          </p:nvSpPr>
          <p:spPr>
            <a:xfrm>
              <a:off x="3201584" y="3768166"/>
              <a:ext cx="1144385" cy="76273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99B5E1-1D13-288A-9774-4E8488B2413D}"/>
              </a:ext>
            </a:extLst>
          </p:cNvPr>
          <p:cNvSpPr txBox="1"/>
          <p:nvPr/>
        </p:nvSpPr>
        <p:spPr>
          <a:xfrm flipH="1">
            <a:off x="9277564" y="2953577"/>
            <a:ext cx="2402157" cy="1015663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שתי ההתאמות הבאות אינן הכרחיות, אך הן מומלצות בחום.</a:t>
            </a:r>
          </a:p>
        </p:txBody>
      </p:sp>
    </p:spTree>
    <p:extLst>
      <p:ext uri="{BB962C8B-B14F-4D97-AF65-F5344CB8AC3E}">
        <p14:creationId xmlns:p14="http://schemas.microsoft.com/office/powerpoint/2010/main" val="150736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CED82-BF12-6CC2-2271-CA1DB7F6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4DAD00-AF4B-ED0E-825E-51992A7E617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C62E1-2F6C-6A61-B3F4-87A73A57AC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ייתכן שנקבל את האזהרה שבצילום המסך,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More info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069431-0231-21EA-A9D2-8C15E233298B}"/>
              </a:ext>
            </a:extLst>
          </p:cNvPr>
          <p:cNvGrpSpPr/>
          <p:nvPr/>
        </p:nvGrpSpPr>
        <p:grpSpPr>
          <a:xfrm>
            <a:off x="2130175" y="1661994"/>
            <a:ext cx="7931650" cy="5214135"/>
            <a:chOff x="2130175" y="1661994"/>
            <a:chExt cx="7931650" cy="52141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A8F0F4-6597-AC01-6139-6763AC30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602" t="5093" r="18343" b="18877"/>
            <a:stretch/>
          </p:blipFill>
          <p:spPr>
            <a:xfrm>
              <a:off x="2130175" y="1661994"/>
              <a:ext cx="7931650" cy="521413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2BC27E-1095-8B11-4F92-AEC021407D68}"/>
                </a:ext>
              </a:extLst>
            </p:cNvPr>
            <p:cNvSpPr/>
            <p:nvPr/>
          </p:nvSpPr>
          <p:spPr>
            <a:xfrm>
              <a:off x="3764058" y="3077134"/>
              <a:ext cx="828490" cy="31077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73D476B-054B-DAB4-24E7-041A056AB1D7}"/>
                </a:ext>
              </a:extLst>
            </p:cNvPr>
            <p:cNvSpPr/>
            <p:nvPr/>
          </p:nvSpPr>
          <p:spPr>
            <a:xfrm>
              <a:off x="2741183" y="299134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53903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8AD29-E555-C6ED-D009-B23899ED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6D1757-1ECD-8F95-391C-CA7B7701B39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1370A-6EBF-19A6-B126-64029472101D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Scroll below end of document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בכך יתאפשר לנו להמשיך לגלול את המסך גם בסוף המסמך, כך שהשורה האחרונה תופיע בגובה סביר על המסך (ולא בתחתיתו).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D0AC66-FED2-63E0-71BD-CB4A84BBA750}"/>
              </a:ext>
            </a:extLst>
          </p:cNvPr>
          <p:cNvGrpSpPr/>
          <p:nvPr/>
        </p:nvGrpSpPr>
        <p:grpSpPr>
          <a:xfrm>
            <a:off x="1249489" y="2400656"/>
            <a:ext cx="9692640" cy="4457343"/>
            <a:chOff x="1249489" y="2400656"/>
            <a:chExt cx="9692640" cy="44573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665607-33F4-7D4D-458C-53A137ED4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775" b="11472"/>
            <a:stretch/>
          </p:blipFill>
          <p:spPr>
            <a:xfrm>
              <a:off x="1249489" y="2400656"/>
              <a:ext cx="9692640" cy="4457343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2588885-2575-7DAA-8258-5231244ACFF9}"/>
                </a:ext>
              </a:extLst>
            </p:cNvPr>
            <p:cNvSpPr/>
            <p:nvPr/>
          </p:nvSpPr>
          <p:spPr>
            <a:xfrm flipH="1">
              <a:off x="6185045" y="3225131"/>
              <a:ext cx="85584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FE3E92-B636-1EC5-26FF-6A5039BE66FB}"/>
                </a:ext>
              </a:extLst>
            </p:cNvPr>
            <p:cNvSpPr/>
            <p:nvPr/>
          </p:nvSpPr>
          <p:spPr>
            <a:xfrm>
              <a:off x="4547499" y="3336651"/>
              <a:ext cx="1538227" cy="2593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8130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A24D7-F485-7D6D-B796-C6D7FDFD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FA80C5-3BC3-5A06-0705-44A2F68F3F7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EAFC0-B81C-2934-5DC2-1945AC465A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Look &amp; feel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Document Handling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7EAF11-2A68-12D3-4A97-ECC7798B67DE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93C677-2634-9243-6C86-EAF69960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80B7826A-B382-626D-58D5-1EBDB33DC8DB}"/>
                </a:ext>
              </a:extLst>
            </p:cNvPr>
            <p:cNvSpPr/>
            <p:nvPr/>
          </p:nvSpPr>
          <p:spPr>
            <a:xfrm>
              <a:off x="2140112" y="3148077"/>
              <a:ext cx="94845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973A3D-ABB1-D7F2-5ACA-3D63932CDB6A}"/>
                </a:ext>
              </a:extLst>
            </p:cNvPr>
            <p:cNvSpPr/>
            <p:nvPr/>
          </p:nvSpPr>
          <p:spPr>
            <a:xfrm>
              <a:off x="3201584" y="2956511"/>
              <a:ext cx="1216304" cy="86547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212010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FF277-7F28-66D6-8D19-FB966538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F37988-E760-C8BF-F60B-0B6E5E3EE24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423F1-A633-3534-0308-E863521D82CA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ושם נסיר את סימון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מן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Backup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orginal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file when saving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בכך נמנע מ-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להחזיק את כל מסמך בשני עותקים: אחד כפי שהיה לפני השמירה האחרונה, והאחר כפי שהוא לאחריה.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222494-CEDC-8A02-CEC1-414F4DE2ED87}"/>
              </a:ext>
            </a:extLst>
          </p:cNvPr>
          <p:cNvGrpSpPr/>
          <p:nvPr/>
        </p:nvGrpSpPr>
        <p:grpSpPr>
          <a:xfrm>
            <a:off x="1249489" y="2400654"/>
            <a:ext cx="9692640" cy="4457345"/>
            <a:chOff x="1249489" y="2400654"/>
            <a:chExt cx="9692640" cy="44573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002C7C-3F91-12EB-CF34-FD31D08C5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774" b="11472"/>
            <a:stretch/>
          </p:blipFill>
          <p:spPr>
            <a:xfrm>
              <a:off x="1249489" y="2400654"/>
              <a:ext cx="9692640" cy="4457345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B3718FBD-899B-7575-8777-1B731EAB235F}"/>
                </a:ext>
              </a:extLst>
            </p:cNvPr>
            <p:cNvSpPr/>
            <p:nvPr/>
          </p:nvSpPr>
          <p:spPr>
            <a:xfrm flipH="1">
              <a:off x="6575463" y="3877001"/>
              <a:ext cx="85584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20B1D7-B705-2650-66F9-21598FF7DCF1}"/>
                </a:ext>
              </a:extLst>
            </p:cNvPr>
            <p:cNvSpPr/>
            <p:nvPr/>
          </p:nvSpPr>
          <p:spPr>
            <a:xfrm>
              <a:off x="4551453" y="3998795"/>
              <a:ext cx="1934966" cy="23415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55997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DC89C-51AB-66CF-D0EE-EB24A4EA3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DC16E25-B8B6-FD10-F2C0-2E275370794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1424-3985-300E-C32D-F98A3F213C05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ההתאמות הנוספות. הדבר היחיד שנשאר לנו הוא לבדוק שהכול פועל כראוי.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28D2E-6069-4019-5A3F-5CAF4AB0BD13}"/>
              </a:ext>
            </a:extLst>
          </p:cNvPr>
          <p:cNvGrpSpPr/>
          <p:nvPr/>
        </p:nvGrpSpPr>
        <p:grpSpPr>
          <a:xfrm>
            <a:off x="1249489" y="2031326"/>
            <a:ext cx="9692640" cy="4826674"/>
            <a:chOff x="1249489" y="2031326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25CF10-E1F7-1903-1990-CED9701C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472"/>
            <a:stretch/>
          </p:blipFill>
          <p:spPr>
            <a:xfrm>
              <a:off x="1249489" y="2031326"/>
              <a:ext cx="9692640" cy="4826674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8559373-3453-1435-D802-E2AE3A959A06}"/>
                </a:ext>
              </a:extLst>
            </p:cNvPr>
            <p:cNvSpPr/>
            <p:nvPr/>
          </p:nvSpPr>
          <p:spPr>
            <a:xfrm>
              <a:off x="5948737" y="6157178"/>
              <a:ext cx="991532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E5BED-500D-2E17-55D4-A7A421D0B915}"/>
                </a:ext>
              </a:extLst>
            </p:cNvPr>
            <p:cNvSpPr/>
            <p:nvPr/>
          </p:nvSpPr>
          <p:spPr>
            <a:xfrm>
              <a:off x="7064665" y="6305883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096822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D60F3-CB69-13F1-09AC-3F8320F7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00E2A8-4F76-0E7C-191A-E45C4EF59E8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BC3C5E-8723-F8C1-4660-1D7FAB630EE2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יופי, סיימנו להגדיר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ועכשיו הגיע הזמן לבדוק שהכול פועל כראוי. נוריד את הקובץ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https://lyx.srayaa.com/install/test.lyx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ונפתח אותו (לחיצה שמאלית כפולה על הקובץ).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F94B74-CF7C-FD80-C204-BD5C9798C467}"/>
              </a:ext>
            </a:extLst>
          </p:cNvPr>
          <p:cNvGrpSpPr/>
          <p:nvPr/>
        </p:nvGrpSpPr>
        <p:grpSpPr>
          <a:xfrm>
            <a:off x="1249870" y="2400657"/>
            <a:ext cx="9692258" cy="4457343"/>
            <a:chOff x="1249870" y="2400657"/>
            <a:chExt cx="9692258" cy="44573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EE619C-D2D1-1661-E896-CB9EB5C6D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1" b="12721"/>
            <a:stretch/>
          </p:blipFill>
          <p:spPr>
            <a:xfrm>
              <a:off x="1249870" y="2400657"/>
              <a:ext cx="9692258" cy="445734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164254-3372-BE19-8574-65ADC82B5614}"/>
                </a:ext>
              </a:extLst>
            </p:cNvPr>
            <p:cNvSpPr/>
            <p:nvPr/>
          </p:nvSpPr>
          <p:spPr>
            <a:xfrm>
              <a:off x="2533627" y="3481696"/>
              <a:ext cx="615973" cy="2582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82BD66E7-5E3E-F6F3-62A6-A4A636025835}"/>
                </a:ext>
              </a:extLst>
            </p:cNvPr>
            <p:cNvSpPr/>
            <p:nvPr/>
          </p:nvSpPr>
          <p:spPr>
            <a:xfrm>
              <a:off x="1570751" y="336625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04418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5A14A7-C372-A045-DAC9-C462C912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7928A2-B9F0-EE6C-4851-7024846FD1D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D55BB-9558-B83B-3155-E2C4B0BF6B69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נראה את הקובץ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(אם נרצה נוכל לערוך אותו), כדי לבדוק שהכול פועל כראוי נלחץ על סמליל העיניים שבצד שמאל למעלה...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A5E6BB-1F26-0BD7-C248-A9816B7B63F0}"/>
              </a:ext>
            </a:extLst>
          </p:cNvPr>
          <p:cNvGrpSpPr/>
          <p:nvPr/>
        </p:nvGrpSpPr>
        <p:grpSpPr>
          <a:xfrm>
            <a:off x="299735" y="2031326"/>
            <a:ext cx="10642394" cy="4826674"/>
            <a:chOff x="299735" y="2031326"/>
            <a:chExt cx="10642394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F54E0A-B262-B464-8D44-7692E194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68"/>
            <a:stretch/>
          </p:blipFill>
          <p:spPr>
            <a:xfrm>
              <a:off x="1249871" y="2031326"/>
              <a:ext cx="9692258" cy="48266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151CE0-46AA-B3AD-4B43-1E870A619810}"/>
                </a:ext>
              </a:extLst>
            </p:cNvPr>
            <p:cNvSpPr/>
            <p:nvPr/>
          </p:nvSpPr>
          <p:spPr>
            <a:xfrm>
              <a:off x="1262611" y="2622160"/>
              <a:ext cx="253673" cy="2582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653F697-185D-68F6-44B7-AE2B2C5EF176}"/>
                </a:ext>
              </a:extLst>
            </p:cNvPr>
            <p:cNvSpPr/>
            <p:nvPr/>
          </p:nvSpPr>
          <p:spPr>
            <a:xfrm>
              <a:off x="299735" y="2506715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12359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88FAA-0A58-CE03-9CB3-80F425642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687240-EB15-81B0-20A1-C0A0F7C3CF7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25176-B7CD-CED7-C782-46BCDABA304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בתחתית המסך, בצד ימין, נוכל לראות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התחילה לייצא את המסמך לפורמט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A8C86-14A5-BE29-A8BA-4E731ED67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5" b="6151"/>
          <a:stretch/>
        </p:blipFill>
        <p:spPr>
          <a:xfrm>
            <a:off x="1249871" y="2031326"/>
            <a:ext cx="9692258" cy="3480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4366D-5709-9354-4DCB-2A33F8E81F8A}"/>
              </a:ext>
            </a:extLst>
          </p:cNvPr>
          <p:cNvSpPr txBox="1"/>
          <p:nvPr/>
        </p:nvSpPr>
        <p:spPr>
          <a:xfrm>
            <a:off x="1249871" y="5511489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algn="r" rtl="1">
              <a:defRPr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he-IL" dirty="0"/>
              <a:t>פעולה זו עשויה לארוך כמה דקות, שכן בפעם הראשונה </a:t>
            </a:r>
            <a:r>
              <a:rPr lang="en-US" dirty="0"/>
              <a:t>LyX</a:t>
            </a:r>
            <a:r>
              <a:rPr lang="he-IL" dirty="0"/>
              <a:t> מבקשת</a:t>
            </a:r>
            <a:br>
              <a:rPr lang="en-US" dirty="0"/>
            </a:br>
            <a:r>
              <a:rPr lang="he-IL" dirty="0"/>
              <a:t>מ-</a:t>
            </a:r>
            <a:r>
              <a:rPr lang="en-US" dirty="0"/>
              <a:t>MiKTeX</a:t>
            </a:r>
            <a:r>
              <a:rPr lang="he-IL" dirty="0"/>
              <a:t> להתקין את החבילות הדרושות לה.</a:t>
            </a:r>
            <a:endParaRPr lang="en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F3E155-7DD9-84FA-2EC4-B7AB0368115D}"/>
              </a:ext>
            </a:extLst>
          </p:cNvPr>
          <p:cNvSpPr/>
          <p:nvPr/>
        </p:nvSpPr>
        <p:spPr>
          <a:xfrm>
            <a:off x="7981949" y="5257800"/>
            <a:ext cx="479369" cy="260039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E280A3C-1019-9903-9746-CEEF528440A2}"/>
              </a:ext>
            </a:extLst>
          </p:cNvPr>
          <p:cNvSpPr/>
          <p:nvPr/>
        </p:nvSpPr>
        <p:spPr>
          <a:xfrm>
            <a:off x="7944230" y="4255821"/>
            <a:ext cx="554805" cy="937517"/>
          </a:xfrm>
          <a:prstGeom prst="downArrow">
            <a:avLst>
              <a:gd name="adj1" fmla="val 50000"/>
              <a:gd name="adj2" fmla="val 79630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05166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79226-54BC-9F39-3D81-85DCF218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0323F-9179-2468-D15E-2A75571BCF6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D98D3-44DD-D5A7-B0BF-7C11B56CAF76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בסיום הייצוא ייפתח קורא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המוגדר כברירת המחדל (בתמונה: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Firefox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ויציג לנו קובץ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ובו התוכן של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0B8F7-6EDE-F49C-5897-7FB6F062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2"/>
          <a:stretch/>
        </p:blipFill>
        <p:spPr>
          <a:xfrm>
            <a:off x="1249871" y="2031326"/>
            <a:ext cx="9686162" cy="482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0B436-10D5-88C6-571B-ADFCEBA8B4F9}"/>
              </a:ext>
            </a:extLst>
          </p:cNvPr>
          <p:cNvSpPr txBox="1"/>
          <p:nvPr/>
        </p:nvSpPr>
        <p:spPr>
          <a:xfrm flipH="1">
            <a:off x="8558784" y="3503236"/>
            <a:ext cx="3086210" cy="132343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אינה שומרת את קובץ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כדי לשמור אותו נשתמש באפשרות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Save as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שבקורא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887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מקורות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482600" y="830997"/>
            <a:ext cx="92268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כמעט כל מה שנכתב במצגת זו נכתב ע"פ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של מיכאל קלי.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כל השאר נכתב בעקבות ניסוי </a:t>
            </a:r>
            <a:r>
              <a:rPr lang="he-IL" sz="240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וטעייה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אישיים.</a:t>
            </a:r>
          </a:p>
        </p:txBody>
      </p:sp>
    </p:spTree>
    <p:extLst>
      <p:ext uri="{BB962C8B-B14F-4D97-AF65-F5344CB8AC3E}">
        <p14:creationId xmlns:p14="http://schemas.microsoft.com/office/powerpoint/2010/main" val="41738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0329C-D8D1-110D-AE97-A247DB85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70D14B-CB14-7EF6-77AE-D60D9D003FC6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BB0B9-46AD-4F2C-C0F2-3CC993EFE95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Run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F23FF6-0863-88C7-FF83-F78971FE354A}"/>
              </a:ext>
            </a:extLst>
          </p:cNvPr>
          <p:cNvGrpSpPr/>
          <p:nvPr/>
        </p:nvGrpSpPr>
        <p:grpSpPr>
          <a:xfrm>
            <a:off x="2125038" y="1661994"/>
            <a:ext cx="7931650" cy="5214136"/>
            <a:chOff x="2125038" y="1661994"/>
            <a:chExt cx="7931650" cy="52141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46AEB4-3A12-3599-6295-198E38012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74" t="5093" r="18370" b="18877"/>
            <a:stretch/>
          </p:blipFill>
          <p:spPr>
            <a:xfrm>
              <a:off x="2125038" y="1661994"/>
              <a:ext cx="7931650" cy="521413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2FF40C-1EAD-EE49-63C7-6055E62ED207}"/>
                </a:ext>
              </a:extLst>
            </p:cNvPr>
            <p:cNvSpPr/>
            <p:nvPr/>
          </p:nvSpPr>
          <p:spPr>
            <a:xfrm>
              <a:off x="6302491" y="6135243"/>
              <a:ext cx="1105893" cy="3965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B20315F-3610-9253-0183-732F216DBEDA}"/>
                </a:ext>
              </a:extLst>
            </p:cNvPr>
            <p:cNvSpPr/>
            <p:nvPr/>
          </p:nvSpPr>
          <p:spPr>
            <a:xfrm>
              <a:off x="5268625" y="610442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56821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AD646-6A14-65FD-C2DC-9E10497A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BB8E68-0201-3D58-1795-088C7265A62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F296D-C8A4-DAA9-6895-FE06683FF5D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נתחיל את ההתקנה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107AE8-E187-C59C-EF68-48C5C0C5A15D}"/>
              </a:ext>
            </a:extLst>
          </p:cNvPr>
          <p:cNvGrpSpPr/>
          <p:nvPr/>
        </p:nvGrpSpPr>
        <p:grpSpPr>
          <a:xfrm>
            <a:off x="2125039" y="1661995"/>
            <a:ext cx="7931650" cy="5196005"/>
            <a:chOff x="2125039" y="1661995"/>
            <a:chExt cx="7931650" cy="51960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A3B9B1-C116-2D63-032F-638E9EDA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96" t="5102" r="18347" b="19132"/>
            <a:stretch/>
          </p:blipFill>
          <p:spPr>
            <a:xfrm>
              <a:off x="2125039" y="1661995"/>
              <a:ext cx="7931650" cy="51960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41000C-A63C-3C68-3BF8-2430CC9E8975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31247E0-49B1-6214-F3F2-B9B01AB7B7BA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41386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B3B32-3D3C-DF51-09EA-D141D0BB9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E9FAE9E-6DE8-F217-8614-EB9ABE9B14E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4529-64E8-A4ED-6CF8-78FA34E94FF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נסכים לתנאי הרישיון ע"י לחיצה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I Agree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F2BB77-4BED-E27F-65E1-E5E255D1785A}"/>
              </a:ext>
            </a:extLst>
          </p:cNvPr>
          <p:cNvGrpSpPr/>
          <p:nvPr/>
        </p:nvGrpSpPr>
        <p:grpSpPr>
          <a:xfrm>
            <a:off x="2115879" y="1661994"/>
            <a:ext cx="7931651" cy="5216583"/>
            <a:chOff x="2115879" y="1661994"/>
            <a:chExt cx="7931651" cy="521658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29A91C8-6BAD-367B-0E9B-E8E120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47" t="5090" r="18396" b="18844"/>
            <a:stretch/>
          </p:blipFill>
          <p:spPr>
            <a:xfrm>
              <a:off x="2115879" y="1661994"/>
              <a:ext cx="7931651" cy="52165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1CC301-611D-EC41-9743-D42F998BA172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BC922D-8A71-80A3-6476-FADACBCE66F7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0691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F85F6-7DA2-DC8B-70DC-76F1C5AA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A77292-A1F1-63C4-9558-5286C84C5BD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5176E-ED38-82EB-F36B-FFFC563C279D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נתקין את התוכנה עבור כלל המשתמשים במחשב ("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Next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- כי למה לא?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B76CE-EECC-4460-B728-52D1F4864E5C}"/>
              </a:ext>
            </a:extLst>
          </p:cNvPr>
          <p:cNvGrpSpPr/>
          <p:nvPr/>
        </p:nvGrpSpPr>
        <p:grpSpPr>
          <a:xfrm>
            <a:off x="2119540" y="1661994"/>
            <a:ext cx="7927990" cy="5216584"/>
            <a:chOff x="2119540" y="1661994"/>
            <a:chExt cx="7927990" cy="5216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31224-2517-A51C-1F1F-7D38FBC22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543" t="5004" r="18431" b="18930"/>
            <a:stretch/>
          </p:blipFill>
          <p:spPr>
            <a:xfrm>
              <a:off x="2119540" y="1661994"/>
              <a:ext cx="7927990" cy="521658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36BDDB-C58B-40EC-0275-99D08F3904E7}"/>
                </a:ext>
              </a:extLst>
            </p:cNvPr>
            <p:cNvSpPr/>
            <p:nvPr/>
          </p:nvSpPr>
          <p:spPr>
            <a:xfrm>
              <a:off x="6803089" y="5906143"/>
              <a:ext cx="903006" cy="3458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DBE048D-41CC-A570-12A9-ED90E08E4BEC}"/>
                </a:ext>
              </a:extLst>
            </p:cNvPr>
            <p:cNvSpPr/>
            <p:nvPr/>
          </p:nvSpPr>
          <p:spPr>
            <a:xfrm>
              <a:off x="5789621" y="583787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73254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2869</TotalTime>
  <Words>1364</Words>
  <Application>Microsoft Office PowerPoint</Application>
  <PresentationFormat>Widescreen</PresentationFormat>
  <Paragraphs>199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66</cp:revision>
  <dcterms:created xsi:type="dcterms:W3CDTF">2024-10-16T09:15:49Z</dcterms:created>
  <dcterms:modified xsi:type="dcterms:W3CDTF">2025-03-29T15:07:18Z</dcterms:modified>
</cp:coreProperties>
</file>